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 and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7.png"/><Relationship Id="rId3" Type="http://schemas.openxmlformats.org/officeDocument/2006/relationships/image" Target="../media/image3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8.png"/><Relationship Id="rId3" Type="http://schemas.openxmlformats.org/officeDocument/2006/relationships/image" Target="../media/image3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6.png"/><Relationship Id="rId3" Type="http://schemas.openxmlformats.org/officeDocument/2006/relationships/image" Target="../media/image3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2.tif"/><Relationship Id="rId5" Type="http://schemas.openxmlformats.org/officeDocument/2006/relationships/image" Target="../media/image19.png"/><Relationship Id="rId6" Type="http://schemas.openxmlformats.org/officeDocument/2006/relationships/image" Target="../media/image2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Heteronuclear NMR experiments for large RNAs"/>
          <p:cNvSpPr txBox="1"/>
          <p:nvPr>
            <p:ph type="ctrTitle"/>
          </p:nvPr>
        </p:nvSpPr>
        <p:spPr>
          <a:xfrm>
            <a:off x="1206496" y="3209991"/>
            <a:ext cx="21971004" cy="4648201"/>
          </a:xfrm>
          <a:prstGeom prst="rect">
            <a:avLst/>
          </a:prstGeom>
        </p:spPr>
        <p:txBody>
          <a:bodyPr/>
          <a:lstStyle>
            <a:lvl1pPr>
              <a:defRPr spc="-215" sz="10800"/>
            </a:lvl1pPr>
          </a:lstStyle>
          <a:p>
            <a:pPr/>
            <a:r>
              <a:t>Heteronuclear NMR experiments for large RNAs</a:t>
            </a:r>
          </a:p>
        </p:txBody>
      </p:sp>
      <p:sp>
        <p:nvSpPr>
          <p:cNvPr id="152" name="Jan Marchant"/>
          <p:cNvSpPr txBox="1"/>
          <p:nvPr>
            <p:ph type="subTitle" sz="quarter" idx="1"/>
          </p:nvPr>
        </p:nvSpPr>
        <p:spPr>
          <a:xfrm>
            <a:off x="1201342" y="7858190"/>
            <a:ext cx="21971001" cy="1905001"/>
          </a:xfrm>
          <a:prstGeom prst="rect">
            <a:avLst/>
          </a:prstGeom>
        </p:spPr>
        <p:txBody>
          <a:bodyPr/>
          <a:lstStyle/>
          <a:p>
            <a:pPr/>
            <a:r>
              <a:t>Jan Marchant</a:t>
            </a:r>
          </a:p>
        </p:txBody>
      </p:sp>
      <p:sp>
        <p:nvSpPr>
          <p:cNvPr id="153" name="University of Maryland Baltimore County"/>
          <p:cNvSpPr txBox="1"/>
          <p:nvPr/>
        </p:nvSpPr>
        <p:spPr>
          <a:xfrm>
            <a:off x="1201340" y="12293181"/>
            <a:ext cx="21971003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3600">
                <a:solidFill>
                  <a:srgbClr val="000000"/>
                </a:solidFill>
              </a:defRPr>
            </a:lvl1pPr>
          </a:lstStyle>
          <a:p>
            <a:pPr/>
            <a:r>
              <a:t>University of Maryland Baltimore County</a:t>
            </a:r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45852" y="12112421"/>
            <a:ext cx="4332471" cy="99850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18th NMR Retreat of Protein-RNA Interactions, Parpan, 2024"/>
          <p:cNvSpPr txBox="1"/>
          <p:nvPr/>
        </p:nvSpPr>
        <p:spPr>
          <a:xfrm>
            <a:off x="6285710" y="534263"/>
            <a:ext cx="17435216" cy="89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b="1" sz="4800">
                <a:solidFill>
                  <a:srgbClr val="0F4A4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18</a:t>
            </a:r>
            <a:r>
              <a:rPr baseline="18750"/>
              <a:t>th </a:t>
            </a:r>
            <a:r>
              <a:t>NMR Retreat of Protein-RNA Interactions, Parpan, 2024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65587" b="44326"/>
          <a:stretch>
            <a:fillRect/>
          </a:stretch>
        </p:blipFill>
        <p:spPr>
          <a:xfrm>
            <a:off x="0" y="0"/>
            <a:ext cx="8391205" cy="7636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51909" r="0" b="0"/>
          <a:stretch>
            <a:fillRect/>
          </a:stretch>
        </p:blipFill>
        <p:spPr>
          <a:xfrm>
            <a:off x="202795" y="7766918"/>
            <a:ext cx="15224950" cy="4384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56577" t="0" r="0" b="46973"/>
          <a:stretch>
            <a:fillRect/>
          </a:stretch>
        </p:blipFill>
        <p:spPr>
          <a:xfrm>
            <a:off x="8143023" y="1487528"/>
            <a:ext cx="7560170" cy="55291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63049" t="0" r="0" b="0"/>
          <a:stretch>
            <a:fillRect/>
          </a:stretch>
        </p:blipFill>
        <p:spPr>
          <a:xfrm>
            <a:off x="15373923" y="0"/>
            <a:ext cx="9010077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65587" b="44326"/>
          <a:stretch>
            <a:fillRect/>
          </a:stretch>
        </p:blipFill>
        <p:spPr>
          <a:xfrm>
            <a:off x="0" y="0"/>
            <a:ext cx="8391205" cy="7636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51909" r="0" b="0"/>
          <a:stretch>
            <a:fillRect/>
          </a:stretch>
        </p:blipFill>
        <p:spPr>
          <a:xfrm>
            <a:off x="202795" y="7766918"/>
            <a:ext cx="15224950" cy="4384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lide Title"/>
          <p:cNvSpPr txBox="1"/>
          <p:nvPr>
            <p:ph type="title"/>
          </p:nvPr>
        </p:nvSpPr>
        <p:spPr>
          <a:xfrm>
            <a:off x="2095500" y="4203700"/>
            <a:ext cx="21971000" cy="1433163"/>
          </a:xfrm>
          <a:prstGeom prst="rect">
            <a:avLst/>
          </a:prstGeom>
        </p:spPr>
        <p:txBody>
          <a:bodyPr/>
          <a:lstStyle/>
          <a:p>
            <a:pPr>
              <a:defRPr spc="-168" sz="8400"/>
            </a:pPr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0477" y="1223937"/>
            <a:ext cx="22424645" cy="11268127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Rectangle"/>
          <p:cNvSpPr/>
          <p:nvPr/>
        </p:nvSpPr>
        <p:spPr>
          <a:xfrm>
            <a:off x="14053420" y="727977"/>
            <a:ext cx="11029146" cy="97765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8" name="With 100 ns τc , optimal INEPT…"/>
          <p:cNvSpPr txBox="1"/>
          <p:nvPr/>
        </p:nvSpPr>
        <p:spPr>
          <a:xfrm>
            <a:off x="14877335" y="9417866"/>
            <a:ext cx="6820053" cy="17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/>
            </a:pPr>
            <a:r>
              <a:t>With 100 ns τ</a:t>
            </a:r>
            <a:r>
              <a:rPr baseline="-5999"/>
              <a:t>c </a:t>
            </a:r>
            <a:r>
              <a:t>, optimal INEPT</a:t>
            </a:r>
          </a:p>
          <a:p>
            <a:pPr algn="l">
              <a:defRPr sz="3600"/>
            </a:pPr>
            <a:r>
              <a:t>delay only retains 3% original</a:t>
            </a:r>
          </a:p>
          <a:p>
            <a:pPr algn="l">
              <a:defRPr sz="3600"/>
            </a:pPr>
            <a:r>
              <a:t>magnetization for H8-N9 transfer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0477" y="1223937"/>
            <a:ext cx="22424645" cy="11268127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With fully deuterated ribose retain ~ 50%"/>
          <p:cNvSpPr txBox="1"/>
          <p:nvPr/>
        </p:nvSpPr>
        <p:spPr>
          <a:xfrm>
            <a:off x="14916332" y="11629711"/>
            <a:ext cx="8603133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With fully deuterated ribose retain ~ 50% </a:t>
            </a:r>
          </a:p>
        </p:txBody>
      </p:sp>
      <p:sp>
        <p:nvSpPr>
          <p:cNvPr id="272" name="With 100 ns τc , optimal INEPT…"/>
          <p:cNvSpPr txBox="1"/>
          <p:nvPr/>
        </p:nvSpPr>
        <p:spPr>
          <a:xfrm>
            <a:off x="14877335" y="9417866"/>
            <a:ext cx="6820053" cy="17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/>
            </a:pPr>
            <a:r>
              <a:t>With 100 ns τ</a:t>
            </a:r>
            <a:r>
              <a:rPr baseline="-5999"/>
              <a:t>c </a:t>
            </a:r>
            <a:r>
              <a:t>, optimal INEPT</a:t>
            </a:r>
          </a:p>
          <a:p>
            <a:pPr algn="l">
              <a:defRPr sz="3600"/>
            </a:pPr>
            <a:r>
              <a:t>delay only retains 3% original</a:t>
            </a:r>
          </a:p>
          <a:p>
            <a:pPr algn="l">
              <a:defRPr sz="3600"/>
            </a:pPr>
            <a:r>
              <a:t>magnetization for H8-N9 transfer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1′,2′,3′,4′,5′,5″-D; U-15N G, U-2H ACU…"/>
          <p:cNvSpPr txBox="1"/>
          <p:nvPr/>
        </p:nvSpPr>
        <p:spPr>
          <a:xfrm>
            <a:off x="591331" y="2424779"/>
            <a:ext cx="8025690" cy="1180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>
                <a:solidFill>
                  <a:srgbClr val="00ABE8"/>
                </a:solidFill>
              </a:defRPr>
            </a:pPr>
            <a:r>
              <a:t>1′,2′,3′,4′,5′,5″-D; U-</a:t>
            </a:r>
            <a:r>
              <a:rPr baseline="31999"/>
              <a:t>15</a:t>
            </a:r>
            <a:r>
              <a:t>N G, U-</a:t>
            </a:r>
            <a:r>
              <a:rPr baseline="31999"/>
              <a:t>2</a:t>
            </a:r>
            <a:r>
              <a:t>H ACU</a:t>
            </a:r>
          </a:p>
          <a:p>
            <a:pPr algn="l">
              <a:defRPr sz="3600">
                <a:solidFill>
                  <a:srgbClr val="DE5B58"/>
                </a:solidFill>
              </a:defRPr>
            </a:pPr>
            <a:r>
              <a:t>U-</a:t>
            </a:r>
            <a:r>
              <a:rPr baseline="31999"/>
              <a:t>1</a:t>
            </a:r>
            <a:r>
              <a:t>H; U-</a:t>
            </a:r>
            <a:r>
              <a:rPr baseline="31999"/>
              <a:t>15</a:t>
            </a:r>
            <a:r>
              <a:t>N G, U-</a:t>
            </a:r>
            <a:r>
              <a:rPr baseline="31999"/>
              <a:t>2</a:t>
            </a:r>
            <a:r>
              <a:t>H ACU</a:t>
            </a:r>
          </a:p>
        </p:txBody>
      </p:sp>
      <p:pic>
        <p:nvPicPr>
          <p:cNvPr id="27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4384" y="3585022"/>
            <a:ext cx="20369578" cy="9694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623312" y="679790"/>
            <a:ext cx="7011487" cy="57016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34851" y="2452776"/>
            <a:ext cx="10807501" cy="10419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03964" y="1915587"/>
            <a:ext cx="5710988" cy="1670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18182" y="4326751"/>
            <a:ext cx="5635073" cy="80995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4989" y="449906"/>
            <a:ext cx="22774022" cy="12246332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Rectangle"/>
          <p:cNvSpPr/>
          <p:nvPr/>
        </p:nvSpPr>
        <p:spPr>
          <a:xfrm>
            <a:off x="18979077" y="344714"/>
            <a:ext cx="5216459" cy="495572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73957" b="69057"/>
          <a:stretch>
            <a:fillRect/>
          </a:stretch>
        </p:blipFill>
        <p:spPr>
          <a:xfrm>
            <a:off x="632777" y="532885"/>
            <a:ext cx="6020679" cy="3914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9498" y="4474086"/>
            <a:ext cx="15051816" cy="8358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17544" y="6698463"/>
            <a:ext cx="6020595" cy="53870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73957" b="69057"/>
          <a:stretch>
            <a:fillRect/>
          </a:stretch>
        </p:blipFill>
        <p:spPr>
          <a:xfrm>
            <a:off x="632777" y="532885"/>
            <a:ext cx="6020679" cy="3914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317544" y="6698464"/>
            <a:ext cx="6020595" cy="5387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9498" y="4474086"/>
            <a:ext cx="15051815" cy="8358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317544" y="679771"/>
            <a:ext cx="6020595" cy="53832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11703" y="-248507"/>
            <a:ext cx="7088965" cy="4084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46158" y="403542"/>
            <a:ext cx="4798125" cy="12908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07046" y="3665694"/>
            <a:ext cx="5854145" cy="1463146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The problem:"/>
          <p:cNvSpPr txBox="1"/>
          <p:nvPr/>
        </p:nvSpPr>
        <p:spPr>
          <a:xfrm>
            <a:off x="285414" y="-385166"/>
            <a:ext cx="3717037" cy="1532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>
                <a:solidFill>
                  <a:srgbClr val="000000"/>
                </a:solidFill>
              </a:defRPr>
            </a:pPr>
          </a:p>
          <a:p>
            <a:pPr>
              <a:defRPr sz="4800">
                <a:solidFill>
                  <a:srgbClr val="000000"/>
                </a:solidFill>
              </a:defRPr>
            </a:pPr>
            <a:r>
              <a:t>The problem: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marchant2023 (dragged).pdf" descr="marchant2023 (dragged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marchant2023 (dragged).pdf" descr="marchant2023 (dragged).pdf"/>
          <p:cNvPicPr>
            <a:picLocks noChangeAspect="1"/>
          </p:cNvPicPr>
          <p:nvPr/>
        </p:nvPicPr>
        <p:blipFill>
          <a:blip r:embed="rId2">
            <a:extLst/>
          </a:blip>
          <a:srcRect l="57761" t="0" r="20324" b="0"/>
          <a:stretch>
            <a:fillRect/>
          </a:stretch>
        </p:blipFill>
        <p:spPr>
          <a:xfrm>
            <a:off x="18664672" y="0"/>
            <a:ext cx="5343503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marchant2023 (dragged).pdf" descr="marchant2023 (dragged).pdf"/>
          <p:cNvPicPr>
            <a:picLocks noChangeAspect="1"/>
          </p:cNvPicPr>
          <p:nvPr/>
        </p:nvPicPr>
        <p:blipFill>
          <a:blip r:embed="rId2">
            <a:extLst/>
          </a:blip>
          <a:srcRect l="0" t="0" r="57569" b="0"/>
          <a:stretch>
            <a:fillRect/>
          </a:stretch>
        </p:blipFill>
        <p:spPr>
          <a:xfrm>
            <a:off x="0" y="0"/>
            <a:ext cx="1034630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marchant2023 (dragged).pdf" descr="marchant2023 (dragged).pdf"/>
          <p:cNvPicPr>
            <a:picLocks noChangeAspect="1"/>
          </p:cNvPicPr>
          <p:nvPr/>
        </p:nvPicPr>
        <p:blipFill>
          <a:blip r:embed="rId2">
            <a:extLst/>
          </a:blip>
          <a:srcRect l="57761" t="0" r="20324" b="0"/>
          <a:stretch>
            <a:fillRect/>
          </a:stretch>
        </p:blipFill>
        <p:spPr>
          <a:xfrm>
            <a:off x="18664671" y="0"/>
            <a:ext cx="5343504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marchant2023 (dragged).pdf" descr="marchant2023 (dragged).pdf"/>
          <p:cNvPicPr>
            <a:picLocks noChangeAspect="1"/>
          </p:cNvPicPr>
          <p:nvPr/>
        </p:nvPicPr>
        <p:blipFill>
          <a:blip r:embed="rId2">
            <a:extLst/>
          </a:blip>
          <a:srcRect l="0" t="0" r="57569" b="0"/>
          <a:stretch>
            <a:fillRect/>
          </a:stretch>
        </p:blipFill>
        <p:spPr>
          <a:xfrm>
            <a:off x="0" y="0"/>
            <a:ext cx="10346307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With fully deuterated ribose retain ~ 50%…"/>
          <p:cNvSpPr txBox="1"/>
          <p:nvPr/>
        </p:nvSpPr>
        <p:spPr>
          <a:xfrm>
            <a:off x="10099728" y="9393542"/>
            <a:ext cx="8476032" cy="1180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/>
            </a:pPr>
            <a:r>
              <a:t>With fully deuterated ribose retain ~ 50%</a:t>
            </a:r>
          </a:p>
          <a:p>
            <a:pPr algn="l">
              <a:defRPr sz="3600"/>
            </a:pPr>
            <a:r>
              <a:t>magnetization after optimal INEPT</a:t>
            </a:r>
          </a:p>
        </p:txBody>
      </p:sp>
      <p:sp>
        <p:nvSpPr>
          <p:cNvPr id="302" name="With H1′ protiated retain ~ 40%…"/>
          <p:cNvSpPr txBox="1"/>
          <p:nvPr/>
        </p:nvSpPr>
        <p:spPr>
          <a:xfrm>
            <a:off x="10099728" y="11122034"/>
            <a:ext cx="7091173" cy="11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/>
            </a:pPr>
            <a:r>
              <a:t>With H1′ protiated retain ~ 40%</a:t>
            </a:r>
          </a:p>
          <a:p>
            <a:pPr algn="l">
              <a:defRPr sz="3600"/>
            </a:pPr>
            <a:r>
              <a:t>magnetization after optimal INEPT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marchant2023 (dragged).pdf" descr="marchant2023 (dragged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marchant2023 (dragged).pdf" descr="marchant2023 (dragged).pdf"/>
          <p:cNvPicPr>
            <a:picLocks noChangeAspect="1"/>
          </p:cNvPicPr>
          <p:nvPr/>
        </p:nvPicPr>
        <p:blipFill>
          <a:blip r:embed="rId3">
            <a:extLst/>
          </a:blip>
          <a:srcRect l="57761" t="0" r="20324" b="0"/>
          <a:stretch>
            <a:fillRect/>
          </a:stretch>
        </p:blipFill>
        <p:spPr>
          <a:xfrm>
            <a:off x="18664671" y="0"/>
            <a:ext cx="5343504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marchant2023 (dragged).pdf" descr="marchant2023 (dragged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marchant2023 (dragged).pdf" descr="marchant2023 (dragged).pdf"/>
          <p:cNvPicPr>
            <a:picLocks noChangeAspect="1"/>
          </p:cNvPicPr>
          <p:nvPr/>
        </p:nvPicPr>
        <p:blipFill>
          <a:blip r:embed="rId3">
            <a:extLst/>
          </a:blip>
          <a:srcRect l="57761" t="0" r="20324" b="0"/>
          <a:stretch>
            <a:fillRect/>
          </a:stretch>
        </p:blipFill>
        <p:spPr>
          <a:xfrm>
            <a:off x="18664671" y="0"/>
            <a:ext cx="5343504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marchant2023 (dragged).pdf" descr="marchant2023 (dragged).pdf"/>
          <p:cNvPicPr>
            <a:picLocks noChangeAspect="1"/>
          </p:cNvPicPr>
          <p:nvPr/>
        </p:nvPicPr>
        <p:blipFill>
          <a:blip r:embed="rId2">
            <a:extLst/>
          </a:blip>
          <a:srcRect l="57761" t="0" r="20324" b="0"/>
          <a:stretch>
            <a:fillRect/>
          </a:stretch>
        </p:blipFill>
        <p:spPr>
          <a:xfrm>
            <a:off x="18664671" y="0"/>
            <a:ext cx="5343504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Connection Line"/>
          <p:cNvSpPr/>
          <p:nvPr/>
        </p:nvSpPr>
        <p:spPr>
          <a:xfrm>
            <a:off x="21476280" y="11259162"/>
            <a:ext cx="396009" cy="8463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00" h="21600" fill="norm" stroke="1" extrusionOk="0">
                <a:moveTo>
                  <a:pt x="0" y="21600"/>
                </a:moveTo>
                <a:cubicBezTo>
                  <a:pt x="16411" y="16900"/>
                  <a:pt x="21600" y="9700"/>
                  <a:pt x="15567" y="0"/>
                </a:cubicBezTo>
              </a:path>
            </a:pathLst>
          </a:cu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headEnd type="stealth"/>
            <a:tailEnd type="stealth"/>
          </a:ln>
        </p:spPr>
        <p:txBody>
          <a:bodyPr/>
          <a:lstStyle/>
          <a:p>
            <a:pPr/>
          </a:p>
        </p:txBody>
      </p:sp>
      <p:sp>
        <p:nvSpPr>
          <p:cNvPr id="321" name="Connection Line"/>
          <p:cNvSpPr/>
          <p:nvPr/>
        </p:nvSpPr>
        <p:spPr>
          <a:xfrm>
            <a:off x="21304599" y="10710243"/>
            <a:ext cx="394727" cy="468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545" h="21600" fill="norm" stroke="1" extrusionOk="0">
                <a:moveTo>
                  <a:pt x="17545" y="21600"/>
                </a:moveTo>
                <a:cubicBezTo>
                  <a:pt x="628" y="21338"/>
                  <a:pt x="-4055" y="14138"/>
                  <a:pt x="3495" y="0"/>
                </a:cubicBezTo>
              </a:path>
            </a:pathLst>
          </a:cu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headEnd type="stealth"/>
            <a:tailEnd type="stealth"/>
          </a:ln>
        </p:spPr>
        <p:txBody>
          <a:bodyPr/>
          <a:lstStyle/>
          <a:p>
            <a:pPr/>
          </a:p>
        </p:txBody>
      </p:sp>
      <p:sp>
        <p:nvSpPr>
          <p:cNvPr id="322" name="Connection Line"/>
          <p:cNvSpPr/>
          <p:nvPr/>
        </p:nvSpPr>
        <p:spPr>
          <a:xfrm>
            <a:off x="21476280" y="8478826"/>
            <a:ext cx="396009" cy="8463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00" h="21600" fill="norm" stroke="1" extrusionOk="0">
                <a:moveTo>
                  <a:pt x="0" y="21600"/>
                </a:moveTo>
                <a:cubicBezTo>
                  <a:pt x="16411" y="16900"/>
                  <a:pt x="21600" y="9700"/>
                  <a:pt x="15567" y="0"/>
                </a:cubicBezTo>
              </a:path>
            </a:pathLst>
          </a:cu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headEnd type="stealth"/>
            <a:tailEnd type="stealth"/>
          </a:ln>
        </p:spPr>
        <p:txBody>
          <a:bodyPr/>
          <a:lstStyle/>
          <a:p>
            <a:pPr/>
          </a:p>
        </p:txBody>
      </p:sp>
      <p:sp>
        <p:nvSpPr>
          <p:cNvPr id="323" name="Connection Line"/>
          <p:cNvSpPr/>
          <p:nvPr/>
        </p:nvSpPr>
        <p:spPr>
          <a:xfrm>
            <a:off x="21359989" y="8071360"/>
            <a:ext cx="339337" cy="2989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7676" y="20897"/>
                  <a:pt x="476" y="13697"/>
                  <a:pt x="0" y="0"/>
                </a:cubicBezTo>
              </a:path>
            </a:pathLst>
          </a:cu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headEnd type="stealth"/>
            <a:tailEnd type="stealth"/>
          </a:ln>
        </p:spPr>
        <p:txBody>
          <a:bodyPr/>
          <a:lstStyle/>
          <a:p>
            <a:pPr/>
          </a:p>
        </p:txBody>
      </p:sp>
      <p:sp>
        <p:nvSpPr>
          <p:cNvPr id="324" name="Connection Line"/>
          <p:cNvSpPr/>
          <p:nvPr/>
        </p:nvSpPr>
        <p:spPr>
          <a:xfrm>
            <a:off x="21441904" y="5685791"/>
            <a:ext cx="396010" cy="846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00" h="21600" fill="norm" stroke="1" extrusionOk="0">
                <a:moveTo>
                  <a:pt x="0" y="21600"/>
                </a:moveTo>
                <a:cubicBezTo>
                  <a:pt x="16411" y="16900"/>
                  <a:pt x="21600" y="9700"/>
                  <a:pt x="15567" y="0"/>
                </a:cubicBezTo>
              </a:path>
            </a:pathLst>
          </a:cu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headEnd type="stealth"/>
            <a:tailEnd type="stealth"/>
          </a:ln>
        </p:spPr>
        <p:txBody>
          <a:bodyPr/>
          <a:lstStyle/>
          <a:p>
            <a:pPr/>
          </a:p>
        </p:txBody>
      </p:sp>
      <p:sp>
        <p:nvSpPr>
          <p:cNvPr id="325" name="Connection Line"/>
          <p:cNvSpPr/>
          <p:nvPr/>
        </p:nvSpPr>
        <p:spPr>
          <a:xfrm>
            <a:off x="21270225" y="5136871"/>
            <a:ext cx="394726" cy="468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545" h="21600" fill="norm" stroke="1" extrusionOk="0">
                <a:moveTo>
                  <a:pt x="17545" y="21600"/>
                </a:moveTo>
                <a:cubicBezTo>
                  <a:pt x="628" y="21338"/>
                  <a:pt x="-4055" y="14138"/>
                  <a:pt x="3495" y="0"/>
                </a:cubicBezTo>
              </a:path>
            </a:pathLst>
          </a:cu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headEnd type="stealth"/>
            <a:tailEnd type="stealth"/>
          </a:ln>
        </p:spPr>
        <p:txBody>
          <a:bodyPr/>
          <a:lstStyle/>
          <a:p>
            <a:pPr/>
          </a:p>
        </p:txBody>
      </p:sp>
      <p:sp>
        <p:nvSpPr>
          <p:cNvPr id="326" name="Connection Line"/>
          <p:cNvSpPr/>
          <p:nvPr/>
        </p:nvSpPr>
        <p:spPr>
          <a:xfrm>
            <a:off x="21470461" y="2956255"/>
            <a:ext cx="396010" cy="8463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00" h="21600" fill="norm" stroke="1" extrusionOk="0">
                <a:moveTo>
                  <a:pt x="0" y="21600"/>
                </a:moveTo>
                <a:cubicBezTo>
                  <a:pt x="16411" y="16900"/>
                  <a:pt x="21600" y="9700"/>
                  <a:pt x="15567" y="0"/>
                </a:cubicBezTo>
              </a:path>
            </a:pathLst>
          </a:cu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headEnd type="stealth"/>
            <a:tailEnd type="stealth"/>
          </a:ln>
        </p:spPr>
        <p:txBody>
          <a:bodyPr/>
          <a:lstStyle/>
          <a:p>
            <a:pPr/>
          </a:p>
        </p:txBody>
      </p:sp>
      <p:sp>
        <p:nvSpPr>
          <p:cNvPr id="327" name="Connection Line"/>
          <p:cNvSpPr/>
          <p:nvPr/>
        </p:nvSpPr>
        <p:spPr>
          <a:xfrm>
            <a:off x="21354171" y="2548789"/>
            <a:ext cx="339337" cy="298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7676" y="20897"/>
                  <a:pt x="476" y="13697"/>
                  <a:pt x="0" y="0"/>
                </a:cubicBezTo>
              </a:path>
            </a:pathLst>
          </a:cu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headEnd type="stealth"/>
            <a:tailEnd type="stealth"/>
          </a:ln>
        </p:spPr>
        <p:txBody>
          <a:bodyPr/>
          <a:lstStyle/>
          <a:p>
            <a:pPr/>
          </a:p>
        </p:txBody>
      </p:sp>
      <p:pic>
        <p:nvPicPr>
          <p:cNvPr id="31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2095" y="5746681"/>
            <a:ext cx="17018826" cy="69779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NIH/NIAID U54 AI540470"/>
          <p:cNvSpPr txBox="1"/>
          <p:nvPr/>
        </p:nvSpPr>
        <p:spPr>
          <a:xfrm>
            <a:off x="5034726" y="10562642"/>
            <a:ext cx="470019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NIH/NIAID U54 AI540470</a:t>
            </a:r>
          </a:p>
        </p:txBody>
      </p:sp>
      <p:pic>
        <p:nvPicPr>
          <p:cNvPr id="330" name="marchant2023 (dragged).pdf" descr="marchant2023 (dragged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Rectangle"/>
          <p:cNvSpPr/>
          <p:nvPr/>
        </p:nvSpPr>
        <p:spPr>
          <a:xfrm>
            <a:off x="1621147" y="2406449"/>
            <a:ext cx="4953268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3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0793" t="0" r="32479" b="71446"/>
          <a:stretch>
            <a:fillRect/>
          </a:stretch>
        </p:blipFill>
        <p:spPr>
          <a:xfrm>
            <a:off x="15970960" y="824814"/>
            <a:ext cx="2904445" cy="3010720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Heer"/>
          <p:cNvSpPr txBox="1"/>
          <p:nvPr/>
        </p:nvSpPr>
        <p:spPr>
          <a:xfrm>
            <a:off x="18162542" y="3861300"/>
            <a:ext cx="763221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Heer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8679" y="1550582"/>
            <a:ext cx="17466590" cy="11417724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232 nt (75 kDa) HIV-1 Rev response element…"/>
          <p:cNvSpPr txBox="1"/>
          <p:nvPr/>
        </p:nvSpPr>
        <p:spPr>
          <a:xfrm>
            <a:off x="17107714" y="3588834"/>
            <a:ext cx="6137276" cy="2171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232 nt (75 kDa) HIV-1 Rev response element</a:t>
            </a:r>
          </a:p>
          <a:p>
            <a:pPr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τ</a:t>
            </a:r>
            <a:r>
              <a:rPr baseline="-5999"/>
              <a:t>c</a:t>
            </a:r>
            <a:r>
              <a:t> ~ 150 ns</a:t>
            </a:r>
          </a:p>
        </p:txBody>
      </p:sp>
      <p:sp>
        <p:nvSpPr>
          <p:cNvPr id="164" name="U-1H A, U-2H GCU…"/>
          <p:cNvSpPr txBox="1"/>
          <p:nvPr/>
        </p:nvSpPr>
        <p:spPr>
          <a:xfrm>
            <a:off x="8104445" y="7786010"/>
            <a:ext cx="5372406" cy="1180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>
                <a:solidFill>
                  <a:srgbClr val="00ABE8"/>
                </a:solidFill>
              </a:defRPr>
            </a:pPr>
            <a:r>
              <a:t>U-</a:t>
            </a:r>
            <a:r>
              <a:rPr baseline="31999"/>
              <a:t>1</a:t>
            </a:r>
            <a:r>
              <a:t>H A, U-</a:t>
            </a:r>
            <a:r>
              <a:rPr baseline="31999"/>
              <a:t>2</a:t>
            </a:r>
            <a:r>
              <a:t>H GCU</a:t>
            </a:r>
          </a:p>
          <a:p>
            <a:pPr algn="l">
              <a:defRPr sz="3600">
                <a:solidFill>
                  <a:srgbClr val="DE5B58"/>
                </a:solidFill>
              </a:defRPr>
            </a:pPr>
            <a:r>
              <a:t>U-</a:t>
            </a:r>
            <a:r>
              <a:rPr baseline="31999"/>
              <a:t>1</a:t>
            </a:r>
            <a:r>
              <a:t>H; U-</a:t>
            </a:r>
            <a:r>
              <a:rPr baseline="31999"/>
              <a:t>13</a:t>
            </a:r>
            <a:r>
              <a:t>C A, U-</a:t>
            </a:r>
            <a:r>
              <a:rPr baseline="31999"/>
              <a:t>2</a:t>
            </a:r>
            <a:r>
              <a:t>H GCU</a:t>
            </a:r>
          </a:p>
        </p:txBody>
      </p:sp>
      <p:sp>
        <p:nvSpPr>
          <p:cNvPr id="165" name="The problem:"/>
          <p:cNvSpPr txBox="1"/>
          <p:nvPr/>
        </p:nvSpPr>
        <p:spPr>
          <a:xfrm>
            <a:off x="285414" y="-385166"/>
            <a:ext cx="3717037" cy="1532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>
                <a:solidFill>
                  <a:srgbClr val="000000"/>
                </a:solidFill>
              </a:defRPr>
            </a:pPr>
          </a:p>
          <a:p>
            <a:pPr>
              <a:defRPr sz="4800">
                <a:solidFill>
                  <a:srgbClr val="000000"/>
                </a:solidFill>
              </a:defRPr>
            </a:pPr>
            <a:r>
              <a:t>The problem:</a:t>
            </a:r>
          </a:p>
        </p:txBody>
      </p:sp>
      <p:pic>
        <p:nvPicPr>
          <p:cNvPr id="16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11703" y="-248507"/>
            <a:ext cx="7088965" cy="4084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07046" y="3665694"/>
            <a:ext cx="5854145" cy="1463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all_h.png" descr="all_h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58823" y="-707522"/>
            <a:ext cx="15700026" cy="10666536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2GBH"/>
          <p:cNvSpPr txBox="1"/>
          <p:nvPr/>
        </p:nvSpPr>
        <p:spPr>
          <a:xfrm>
            <a:off x="20424171" y="8158086"/>
            <a:ext cx="1358800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2GBH</a:t>
            </a:r>
          </a:p>
        </p:txBody>
      </p:sp>
      <p:sp>
        <p:nvSpPr>
          <p:cNvPr id="171" name="1BPI"/>
          <p:cNvSpPr txBox="1"/>
          <p:nvPr/>
        </p:nvSpPr>
        <p:spPr>
          <a:xfrm>
            <a:off x="11162317" y="8158086"/>
            <a:ext cx="1096367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1BPI</a:t>
            </a:r>
          </a:p>
        </p:txBody>
      </p:sp>
      <p:pic>
        <p:nvPicPr>
          <p:cNvPr id="17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8226" y="2183829"/>
            <a:ext cx="5954135" cy="3278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6689" y="626957"/>
            <a:ext cx="7710927" cy="21225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" name="Group"/>
          <p:cNvGrpSpPr/>
          <p:nvPr/>
        </p:nvGrpSpPr>
        <p:grpSpPr>
          <a:xfrm>
            <a:off x="17156231" y="9224318"/>
            <a:ext cx="1270001" cy="1055698"/>
            <a:chOff x="0" y="0"/>
            <a:chExt cx="1270000" cy="1055697"/>
          </a:xfrm>
        </p:grpSpPr>
        <p:sp>
          <p:nvSpPr>
            <p:cNvPr id="174" name="Rectangle"/>
            <p:cNvSpPr/>
            <p:nvPr/>
          </p:nvSpPr>
          <p:spPr>
            <a:xfrm>
              <a:off x="0" y="0"/>
              <a:ext cx="1270000" cy="967330"/>
            </a:xfrm>
            <a:prstGeom prst="rect">
              <a:avLst/>
            </a:prstGeom>
            <a:solidFill>
              <a:schemeClr val="accent4">
                <a:hueOff val="348544"/>
                <a:lumOff val="713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75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96485" y="88367"/>
              <a:ext cx="927829" cy="967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9" name="Group"/>
          <p:cNvGrpSpPr/>
          <p:nvPr/>
        </p:nvGrpSpPr>
        <p:grpSpPr>
          <a:xfrm>
            <a:off x="12292131" y="9224318"/>
            <a:ext cx="1270001" cy="1055698"/>
            <a:chOff x="0" y="0"/>
            <a:chExt cx="1270000" cy="1055697"/>
          </a:xfrm>
        </p:grpSpPr>
        <p:sp>
          <p:nvSpPr>
            <p:cNvPr id="177" name="Rectangle"/>
            <p:cNvSpPr/>
            <p:nvPr/>
          </p:nvSpPr>
          <p:spPr>
            <a:xfrm>
              <a:off x="0" y="0"/>
              <a:ext cx="1270000" cy="96733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78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9517" y="88367"/>
              <a:ext cx="1096366" cy="967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2" name="Group"/>
          <p:cNvGrpSpPr/>
          <p:nvPr/>
        </p:nvGrpSpPr>
        <p:grpSpPr>
          <a:xfrm>
            <a:off x="21563131" y="9224318"/>
            <a:ext cx="1270001" cy="1055698"/>
            <a:chOff x="0" y="0"/>
            <a:chExt cx="1270000" cy="1055697"/>
          </a:xfrm>
        </p:grpSpPr>
        <p:sp>
          <p:nvSpPr>
            <p:cNvPr id="180" name="Rectangle"/>
            <p:cNvSpPr/>
            <p:nvPr/>
          </p:nvSpPr>
          <p:spPr>
            <a:xfrm>
              <a:off x="0" y="0"/>
              <a:ext cx="1270000" cy="967330"/>
            </a:xfrm>
            <a:prstGeom prst="rect">
              <a:avLst/>
            </a:prstGeom>
            <a:solidFill>
              <a:schemeClr val="accent4">
                <a:hueOff val="-476017"/>
                <a:lumOff val="-1004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81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71085" y="88367"/>
              <a:ext cx="927829" cy="967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978806" y="10263628"/>
            <a:ext cx="2074516" cy="1397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346739" y="10183422"/>
            <a:ext cx="2750974" cy="1278959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3.5"/>
          <p:cNvSpPr txBox="1"/>
          <p:nvPr/>
        </p:nvSpPr>
        <p:spPr>
          <a:xfrm>
            <a:off x="12423064" y="10471619"/>
            <a:ext cx="96164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3.5</a:t>
            </a:r>
          </a:p>
        </p:txBody>
      </p:sp>
      <p:sp>
        <p:nvSpPr>
          <p:cNvPr id="186" name="0.7"/>
          <p:cNvSpPr txBox="1"/>
          <p:nvPr/>
        </p:nvSpPr>
        <p:spPr>
          <a:xfrm>
            <a:off x="17310409" y="10471619"/>
            <a:ext cx="96164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0.7</a:t>
            </a:r>
          </a:p>
        </p:txBody>
      </p:sp>
      <p:sp>
        <p:nvSpPr>
          <p:cNvPr id="187" name="2.6"/>
          <p:cNvSpPr txBox="1"/>
          <p:nvPr/>
        </p:nvSpPr>
        <p:spPr>
          <a:xfrm>
            <a:off x="21717309" y="10471619"/>
            <a:ext cx="96164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2.6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all_h.png" descr="all_h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58823" y="-707522"/>
            <a:ext cx="15700026" cy="10666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all_h_noex.png" descr="all_h_noex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58823" y="-707522"/>
            <a:ext cx="15700023" cy="10666536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2GBH"/>
          <p:cNvSpPr txBox="1"/>
          <p:nvPr/>
        </p:nvSpPr>
        <p:spPr>
          <a:xfrm>
            <a:off x="20424171" y="8158086"/>
            <a:ext cx="1358800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2GBH</a:t>
            </a:r>
          </a:p>
        </p:txBody>
      </p:sp>
      <p:sp>
        <p:nvSpPr>
          <p:cNvPr id="192" name="1BPI"/>
          <p:cNvSpPr txBox="1"/>
          <p:nvPr/>
        </p:nvSpPr>
        <p:spPr>
          <a:xfrm>
            <a:off x="11162317" y="8158086"/>
            <a:ext cx="1096367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1BPI</a:t>
            </a:r>
          </a:p>
        </p:txBody>
      </p:sp>
      <p:pic>
        <p:nvPicPr>
          <p:cNvPr id="19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08226" y="2183829"/>
            <a:ext cx="5954135" cy="3278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6689" y="626957"/>
            <a:ext cx="7710927" cy="21225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" name="Group"/>
          <p:cNvGrpSpPr/>
          <p:nvPr/>
        </p:nvGrpSpPr>
        <p:grpSpPr>
          <a:xfrm>
            <a:off x="17156231" y="9224318"/>
            <a:ext cx="1270001" cy="1055698"/>
            <a:chOff x="0" y="0"/>
            <a:chExt cx="1270000" cy="1055697"/>
          </a:xfrm>
        </p:grpSpPr>
        <p:sp>
          <p:nvSpPr>
            <p:cNvPr id="195" name="Rectangle"/>
            <p:cNvSpPr/>
            <p:nvPr/>
          </p:nvSpPr>
          <p:spPr>
            <a:xfrm>
              <a:off x="0" y="0"/>
              <a:ext cx="1270000" cy="967330"/>
            </a:xfrm>
            <a:prstGeom prst="rect">
              <a:avLst/>
            </a:prstGeom>
            <a:solidFill>
              <a:schemeClr val="accent4">
                <a:hueOff val="348544"/>
                <a:lumOff val="713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96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96485" y="88367"/>
              <a:ext cx="927829" cy="967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0" name="Group"/>
          <p:cNvGrpSpPr/>
          <p:nvPr/>
        </p:nvGrpSpPr>
        <p:grpSpPr>
          <a:xfrm>
            <a:off x="12292131" y="9224318"/>
            <a:ext cx="1270001" cy="1055698"/>
            <a:chOff x="0" y="0"/>
            <a:chExt cx="1270000" cy="1055697"/>
          </a:xfrm>
        </p:grpSpPr>
        <p:sp>
          <p:nvSpPr>
            <p:cNvPr id="198" name="Rectangle"/>
            <p:cNvSpPr/>
            <p:nvPr/>
          </p:nvSpPr>
          <p:spPr>
            <a:xfrm>
              <a:off x="0" y="0"/>
              <a:ext cx="1270000" cy="96733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99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9517" y="88367"/>
              <a:ext cx="1096366" cy="967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3" name="Group"/>
          <p:cNvGrpSpPr/>
          <p:nvPr/>
        </p:nvGrpSpPr>
        <p:grpSpPr>
          <a:xfrm>
            <a:off x="21563131" y="9224318"/>
            <a:ext cx="1270001" cy="1055698"/>
            <a:chOff x="0" y="0"/>
            <a:chExt cx="1270000" cy="1055697"/>
          </a:xfrm>
        </p:grpSpPr>
        <p:sp>
          <p:nvSpPr>
            <p:cNvPr id="201" name="Rectangle"/>
            <p:cNvSpPr/>
            <p:nvPr/>
          </p:nvSpPr>
          <p:spPr>
            <a:xfrm>
              <a:off x="0" y="0"/>
              <a:ext cx="1270000" cy="967330"/>
            </a:xfrm>
            <a:prstGeom prst="rect">
              <a:avLst/>
            </a:prstGeom>
            <a:solidFill>
              <a:schemeClr val="accent4">
                <a:hueOff val="-476017"/>
                <a:lumOff val="-1004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02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71085" y="88367"/>
              <a:ext cx="927829" cy="967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4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978806" y="10263628"/>
            <a:ext cx="2074516" cy="1397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346739" y="10183422"/>
            <a:ext cx="2750974" cy="1278959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3.5 → 2.5"/>
          <p:cNvSpPr txBox="1"/>
          <p:nvPr/>
        </p:nvSpPr>
        <p:spPr>
          <a:xfrm>
            <a:off x="11525123" y="10468807"/>
            <a:ext cx="2757526" cy="814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3.5 → 2.5</a:t>
            </a:r>
          </a:p>
        </p:txBody>
      </p:sp>
      <p:sp>
        <p:nvSpPr>
          <p:cNvPr id="207" name="0.7 → 0.4"/>
          <p:cNvSpPr txBox="1"/>
          <p:nvPr/>
        </p:nvSpPr>
        <p:spPr>
          <a:xfrm>
            <a:off x="16412469" y="10468807"/>
            <a:ext cx="2757526" cy="814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0.7 → 0.4</a:t>
            </a:r>
          </a:p>
        </p:txBody>
      </p:sp>
      <p:sp>
        <p:nvSpPr>
          <p:cNvPr id="208" name="2.6 → 2.5"/>
          <p:cNvSpPr txBox="1"/>
          <p:nvPr/>
        </p:nvSpPr>
        <p:spPr>
          <a:xfrm>
            <a:off x="20819369" y="10468807"/>
            <a:ext cx="2757526" cy="814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2.6 → 2.5</a:t>
            </a:r>
          </a:p>
        </p:txBody>
      </p:sp>
      <p:sp>
        <p:nvSpPr>
          <p:cNvPr id="209" name="Circle"/>
          <p:cNvSpPr/>
          <p:nvPr/>
        </p:nvSpPr>
        <p:spPr>
          <a:xfrm>
            <a:off x="17388634" y="792678"/>
            <a:ext cx="356615" cy="35661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0" name="Exchangeable"/>
          <p:cNvSpPr txBox="1"/>
          <p:nvPr/>
        </p:nvSpPr>
        <p:spPr>
          <a:xfrm>
            <a:off x="17924629" y="566770"/>
            <a:ext cx="396392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Exchangeable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all_h.png" descr="all_h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58823" y="-707522"/>
            <a:ext cx="15700026" cy="10666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all_h_noex.png" descr="all_h_noex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58823" y="-707522"/>
            <a:ext cx="15700023" cy="10666536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2GBH"/>
          <p:cNvSpPr txBox="1"/>
          <p:nvPr/>
        </p:nvSpPr>
        <p:spPr>
          <a:xfrm>
            <a:off x="20424171" y="8158086"/>
            <a:ext cx="1358800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2GBH</a:t>
            </a:r>
          </a:p>
        </p:txBody>
      </p:sp>
      <p:sp>
        <p:nvSpPr>
          <p:cNvPr id="215" name="1BPI"/>
          <p:cNvSpPr txBox="1"/>
          <p:nvPr/>
        </p:nvSpPr>
        <p:spPr>
          <a:xfrm>
            <a:off x="11162317" y="8158086"/>
            <a:ext cx="1096367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1BPI</a:t>
            </a:r>
          </a:p>
        </p:txBody>
      </p:sp>
      <p:pic>
        <p:nvPicPr>
          <p:cNvPr id="21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08226" y="2183829"/>
            <a:ext cx="5954135" cy="3278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6689" y="626957"/>
            <a:ext cx="7710927" cy="21225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0" name="Group"/>
          <p:cNvGrpSpPr/>
          <p:nvPr/>
        </p:nvGrpSpPr>
        <p:grpSpPr>
          <a:xfrm>
            <a:off x="17156231" y="9224318"/>
            <a:ext cx="1270001" cy="1055698"/>
            <a:chOff x="0" y="0"/>
            <a:chExt cx="1270000" cy="1055697"/>
          </a:xfrm>
        </p:grpSpPr>
        <p:sp>
          <p:nvSpPr>
            <p:cNvPr id="218" name="Rectangle"/>
            <p:cNvSpPr/>
            <p:nvPr/>
          </p:nvSpPr>
          <p:spPr>
            <a:xfrm>
              <a:off x="0" y="0"/>
              <a:ext cx="1270000" cy="967330"/>
            </a:xfrm>
            <a:prstGeom prst="rect">
              <a:avLst/>
            </a:prstGeom>
            <a:solidFill>
              <a:schemeClr val="accent4">
                <a:hueOff val="348544"/>
                <a:lumOff val="713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19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96485" y="88367"/>
              <a:ext cx="927829" cy="967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3" name="Group"/>
          <p:cNvGrpSpPr/>
          <p:nvPr/>
        </p:nvGrpSpPr>
        <p:grpSpPr>
          <a:xfrm>
            <a:off x="12292131" y="9224318"/>
            <a:ext cx="1270001" cy="1055698"/>
            <a:chOff x="0" y="0"/>
            <a:chExt cx="1270000" cy="1055697"/>
          </a:xfrm>
        </p:grpSpPr>
        <p:sp>
          <p:nvSpPr>
            <p:cNvPr id="221" name="Rectangle"/>
            <p:cNvSpPr/>
            <p:nvPr/>
          </p:nvSpPr>
          <p:spPr>
            <a:xfrm>
              <a:off x="0" y="0"/>
              <a:ext cx="1270000" cy="96733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22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9517" y="88367"/>
              <a:ext cx="1096366" cy="967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6" name="Group"/>
          <p:cNvGrpSpPr/>
          <p:nvPr/>
        </p:nvGrpSpPr>
        <p:grpSpPr>
          <a:xfrm>
            <a:off x="21563131" y="9224318"/>
            <a:ext cx="1270001" cy="1055698"/>
            <a:chOff x="0" y="0"/>
            <a:chExt cx="1270000" cy="1055697"/>
          </a:xfrm>
        </p:grpSpPr>
        <p:sp>
          <p:nvSpPr>
            <p:cNvPr id="224" name="Rectangle"/>
            <p:cNvSpPr/>
            <p:nvPr/>
          </p:nvSpPr>
          <p:spPr>
            <a:xfrm>
              <a:off x="0" y="0"/>
              <a:ext cx="1270000" cy="967330"/>
            </a:xfrm>
            <a:prstGeom prst="rect">
              <a:avLst/>
            </a:prstGeom>
            <a:solidFill>
              <a:schemeClr val="accent4">
                <a:hueOff val="-476017"/>
                <a:lumOff val="-1004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25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71085" y="88367"/>
              <a:ext cx="927829" cy="967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7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978806" y="10263628"/>
            <a:ext cx="2074516" cy="1397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346739" y="10183422"/>
            <a:ext cx="2750974" cy="1278959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Circle"/>
          <p:cNvSpPr/>
          <p:nvPr/>
        </p:nvSpPr>
        <p:spPr>
          <a:xfrm>
            <a:off x="17388634" y="792678"/>
            <a:ext cx="356616" cy="35661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0" name="Exchangeable"/>
          <p:cNvSpPr txBox="1"/>
          <p:nvPr/>
        </p:nvSpPr>
        <p:spPr>
          <a:xfrm>
            <a:off x="17924629" y="566770"/>
            <a:ext cx="396392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Exchangeable</a:t>
            </a:r>
          </a:p>
        </p:txBody>
      </p:sp>
      <p:pic>
        <p:nvPicPr>
          <p:cNvPr id="231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5202852" y="11792657"/>
            <a:ext cx="5822154" cy="1455151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3.5 → 2.5"/>
          <p:cNvSpPr txBox="1"/>
          <p:nvPr/>
        </p:nvSpPr>
        <p:spPr>
          <a:xfrm>
            <a:off x="11525123" y="10468807"/>
            <a:ext cx="2757526" cy="814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3.5 → 2.5</a:t>
            </a:r>
          </a:p>
        </p:txBody>
      </p:sp>
      <p:sp>
        <p:nvSpPr>
          <p:cNvPr id="233" name="0.7 → 0.4"/>
          <p:cNvSpPr txBox="1"/>
          <p:nvPr/>
        </p:nvSpPr>
        <p:spPr>
          <a:xfrm>
            <a:off x="16412469" y="10468807"/>
            <a:ext cx="2757526" cy="814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0.7 → 0.4</a:t>
            </a:r>
          </a:p>
        </p:txBody>
      </p:sp>
      <p:sp>
        <p:nvSpPr>
          <p:cNvPr id="234" name="2.6 → 2.5"/>
          <p:cNvSpPr txBox="1"/>
          <p:nvPr/>
        </p:nvSpPr>
        <p:spPr>
          <a:xfrm>
            <a:off x="20819369" y="10468807"/>
            <a:ext cx="2757526" cy="814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2.6 → 2.5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46582" b="48426"/>
          <a:stretch>
            <a:fillRect/>
          </a:stretch>
        </p:blipFill>
        <p:spPr>
          <a:xfrm>
            <a:off x="2718919" y="509206"/>
            <a:ext cx="10120486" cy="5851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08529" y="12450026"/>
            <a:ext cx="7825577" cy="927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51909" r="0" b="0"/>
          <a:stretch>
            <a:fillRect/>
          </a:stretch>
        </p:blipFill>
        <p:spPr>
          <a:xfrm>
            <a:off x="2718919" y="6399185"/>
            <a:ext cx="18946162" cy="54565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2511" t="0" r="0" b="0"/>
          <a:stretch>
            <a:fillRect/>
          </a:stretch>
        </p:blipFill>
        <p:spPr>
          <a:xfrm>
            <a:off x="33901" y="0"/>
            <a:ext cx="14017896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29695" t="0" r="0" b="0"/>
          <a:stretch>
            <a:fillRect/>
          </a:stretch>
        </p:blipFill>
        <p:spPr>
          <a:xfrm>
            <a:off x="14097601" y="7844021"/>
            <a:ext cx="10200137" cy="4629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71444" b="0"/>
          <a:stretch>
            <a:fillRect/>
          </a:stretch>
        </p:blipFill>
        <p:spPr>
          <a:xfrm>
            <a:off x="15088410" y="2443292"/>
            <a:ext cx="4923693" cy="5501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0" r="0" b="16209"/>
          <a:stretch>
            <a:fillRect/>
          </a:stretch>
        </p:blipFill>
        <p:spPr>
          <a:xfrm>
            <a:off x="21048529" y="323784"/>
            <a:ext cx="2923191" cy="3445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901715" y="3894726"/>
            <a:ext cx="2095247" cy="437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401102" y="13206773"/>
            <a:ext cx="6889814" cy="461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